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  <p:sldId id="395" r:id="rId5"/>
    <p:sldId id="396" r:id="rId6"/>
    <p:sldId id="398" r:id="rId7"/>
    <p:sldId id="399" r:id="rId8"/>
    <p:sldId id="413" r:id="rId9"/>
    <p:sldId id="400" r:id="rId10"/>
    <p:sldId id="418" r:id="rId11"/>
    <p:sldId id="402" r:id="rId12"/>
    <p:sldId id="403" r:id="rId13"/>
    <p:sldId id="404" r:id="rId14"/>
    <p:sldId id="405" r:id="rId15"/>
    <p:sldId id="406" r:id="rId16"/>
    <p:sldId id="407" r:id="rId17"/>
    <p:sldId id="414" r:id="rId18"/>
    <p:sldId id="410" r:id="rId19"/>
    <p:sldId id="415" r:id="rId20"/>
    <p:sldId id="416" r:id="rId21"/>
    <p:sldId id="417" r:id="rId22"/>
    <p:sldId id="412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131AA7-CB7C-4F24-91AE-F5669E88B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F518679-620D-47F7-A80F-18A502C73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44557B-67CB-44E0-8667-76CE8C74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822FB1-F84C-4274-954F-40A24B10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13EC68-32A1-43E5-890E-2D9E9735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045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51523-E622-4A3E-9A8D-592090CD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E596279-8303-44A0-B075-33B89A11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546AFE-79D2-49F5-8844-B59A2D47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FD6A50-4D1F-4169-9326-4812709E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F6E06C-F84B-4966-AF38-19C5C026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68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FCF476-5ECF-430A-8687-73EE17BF5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A6C44E2-F906-4DC6-8C7E-0D61E36ED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941E9B-07A8-4566-A132-215F10B5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7B617C-DC08-4407-8DBE-60AFBFFF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F9CC29-EF17-4DB8-85C9-CC33CAB4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93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38DBF7-B0BD-4323-9E05-5CE45504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7C7EA6-3292-4A75-864D-8FBE497AF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F16F13-4C77-42B3-B54F-6017EFF8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820B1D-5BF7-48DE-8430-902B1C7B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13A51E-F0B2-4B3E-8028-B646180F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1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C4DDC-9CF8-44C1-8442-672EE7343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2D05AF-FF26-4E05-8442-74CCEBDD6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E649B6-3843-42D3-836C-5BBF6DC7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5DB7A1-CE42-4D8F-8130-3D92E980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C66243-B41B-4F7D-B905-06320A1C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89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61AE3-769B-4273-9F39-4D7FA707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9DBB87-2E72-4A71-9282-B2C777286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349412-F85A-4747-9BD2-0F57BDFD9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8C1B583-FB99-41C8-8E5E-5749E328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F3D2A4-742A-41D4-A17C-C85AA400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1DA678-E2A4-4330-87D6-33AABF64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74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BA98CB-5F69-40DC-80F9-B53FFE1D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B75C65-AF8E-49E9-9683-57225621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501FF5A-342E-4A81-BAEA-2EC2FDE7E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8C6996C-D3F8-4A30-8328-E9A43FB50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754BD79-3060-454C-92D2-4472ABF7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1A28A04-117B-455E-BD61-C491939D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8AFED5-BAC9-4FED-9A57-F6F4E0F2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0199A2-2718-49CC-B135-AB2FCC5F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3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502A4-0A0A-42D6-ABAB-6481A2E6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12E4722-7A94-4910-AD55-AC3C7A0D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694E6E1-0C0D-4CEE-9D8D-E8380904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7BAB294-4F97-433A-8B77-BD617075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8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1017022-37AA-44E4-8961-1D42B082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57B0EBA-5309-4FC6-AC8A-7E63542E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DFE0F25-B47F-4BEA-B298-3C3E7288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01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178CCB-4F5C-47F6-86E8-E2F43185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6DB003-6170-4AA5-8884-1C0FF72E8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946A71-861A-4B09-92B4-688F8B140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0750EB-D868-4F1E-833D-13B30103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754588-FCC2-405B-8997-E1FB1AEC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E3DD35-9C38-4F06-A3BA-55CEA92E2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2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E61BBD-9DE7-4247-9AE5-498B0C54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71F46B6-6FEE-4A06-8DF4-026EBD60E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2375B8-9FC0-47F5-838C-1B07C44FC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1CE783-3DBA-498B-8417-09FDA9CD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6BE865-6D58-4F08-8A31-4AE5E5A0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6B9D50-F96F-48BA-B0B2-78ACAF7F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73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9E9DB47-805E-4BDF-A7D5-E0F72FD3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96A29F-42E1-4F7C-96F8-6DADC2822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17F8AB-0D8B-4D9B-A0C0-3FE111243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311C-2402-425D-9AED-185F253A974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92FC5E-9AB8-4D5F-B8F6-EAC731D3E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B1A8B4-C169-4A4C-AADD-4B6ADC13B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1E5B-34E4-43DF-9AB4-35CE927343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02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b="1" dirty="0"/>
            </a:br>
            <a:r>
              <a:rPr lang="pl-PL" b="1" dirty="0"/>
              <a:t>Dane osobowe po 25 maja 2018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50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61D2D4-ED03-43CB-AF51-F095F71E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Inspektor obowiązkowy gdy: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4320F0-D980-4E98-B51C-2D339E6E8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główna działalność </a:t>
            </a:r>
            <a:r>
              <a:rPr lang="pl-PL" dirty="0"/>
              <a:t>podmiotu polega na operacjach przetwarzania, które ze względu na swój charakter, zakres lub cele </a:t>
            </a:r>
            <a:r>
              <a:rPr lang="pl-PL" b="1" dirty="0"/>
              <a:t>wymagają regularnego i systematycznego monitorowania osób</a:t>
            </a:r>
            <a:r>
              <a:rPr lang="pl-PL" dirty="0"/>
              <a:t>, których dane dotyczą, </a:t>
            </a:r>
            <a:r>
              <a:rPr lang="pl-PL" b="1" dirty="0"/>
              <a:t>na dużą skalę </a:t>
            </a:r>
            <a:r>
              <a:rPr lang="pl-PL" dirty="0"/>
              <a:t>lub </a:t>
            </a:r>
          </a:p>
          <a:p>
            <a:r>
              <a:rPr lang="pl-PL" b="1" dirty="0"/>
              <a:t>główna działalność </a:t>
            </a:r>
            <a:r>
              <a:rPr lang="pl-PL" dirty="0"/>
              <a:t>podmiotu polega na przetwarzaniu </a:t>
            </a:r>
            <a:r>
              <a:rPr lang="pl-PL" b="1" dirty="0"/>
              <a:t>na dużą skalę </a:t>
            </a:r>
            <a:r>
              <a:rPr lang="pl-PL" dirty="0"/>
              <a:t>szczególnych kategorii danych osobowych oraz </a:t>
            </a:r>
            <a:r>
              <a:rPr lang="pl-PL" b="1" dirty="0"/>
              <a:t>danych osobowych dotyczących wyroków skazujących i naruszeń prawa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457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Inspektor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Możliwość powołania jednego inspektora dla kilku podmiotów,</a:t>
            </a:r>
          </a:p>
          <a:p>
            <a:r>
              <a:rPr lang="pl-PL" dirty="0"/>
              <a:t>Może być to pracownik organizacji, ale także osoba z zewnątrz, także zlecona usługa.</a:t>
            </a:r>
          </a:p>
          <a:p>
            <a:r>
              <a:rPr lang="pl-PL" dirty="0"/>
              <a:t>Ważne, żeby to była niezależna (coś na kształt samodzielnego stanowiska)</a:t>
            </a:r>
          </a:p>
          <a:p>
            <a:r>
              <a:rPr lang="pl-PL" dirty="0"/>
              <a:t>Inspektor ochrony danych jest wyznaczany na podstawie kwalifikacji zawodowych, a w szczególności wiedzy fachowej na temat prawa i praktyk w dziedzinie ochrony danych oraz umiejętności wypełnienia zadań</a:t>
            </a:r>
          </a:p>
        </p:txBody>
      </p:sp>
    </p:spTree>
    <p:extLst>
      <p:ext uri="{BB962C8B-B14F-4D97-AF65-F5344CB8AC3E}">
        <p14:creationId xmlns:p14="http://schemas.microsoft.com/office/powerpoint/2010/main" val="253616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Aby w sposób należyty wykonywać swoje obowiązki inspektor ochrony danych powinien wykazywać się wiedzą zarówno teoretyczną, jak i praktyczną dotyczącą ogólnego rozporządzenia o ochronie danych oraz przepisów krajowych regulujących przetwarzanie danych.</a:t>
            </a:r>
          </a:p>
        </p:txBody>
      </p:sp>
    </p:spTree>
    <p:extLst>
      <p:ext uri="{BB962C8B-B14F-4D97-AF65-F5344CB8AC3E}">
        <p14:creationId xmlns:p14="http://schemas.microsoft.com/office/powerpoint/2010/main" val="1572060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Zgodnie z RODO, </a:t>
            </a:r>
            <a:r>
              <a:rPr lang="pl-PL" b="1" dirty="0"/>
              <a:t>nie ma obowiązku rejestracji </a:t>
            </a:r>
            <a:r>
              <a:rPr lang="pl-PL" dirty="0"/>
              <a:t>inspektora ochrony danych w organie nadzorczym, a samo powołanie takiej osoby przez administratora będzie wystarczające dla przyjęcia wszelkich skutków, jakie z tym faktem wiąże rozporządzenie o ochronie danych. </a:t>
            </a:r>
          </a:p>
          <a:p>
            <a:r>
              <a:rPr lang="pl-PL" dirty="0"/>
              <a:t>RODO przewiduje natomiast </a:t>
            </a:r>
            <a:r>
              <a:rPr lang="pl-PL" b="1" dirty="0"/>
              <a:t>obowiązek publikowania danych kontaktowych inspektora ochrony danych </a:t>
            </a:r>
            <a:r>
              <a:rPr lang="pl-PL" dirty="0"/>
              <a:t>oraz poinformowania o jego powołaniu i przekazanie odpowiednich danych kontaktowych DPO organowi nadzorczemu</a:t>
            </a:r>
          </a:p>
        </p:txBody>
      </p:sp>
    </p:spTree>
    <p:extLst>
      <p:ext uri="{BB962C8B-B14F-4D97-AF65-F5344CB8AC3E}">
        <p14:creationId xmlns:p14="http://schemas.microsoft.com/office/powerpoint/2010/main" val="305612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Zadania Inspektora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M.in. obowiązek prowadzenia rejestru czynności przetwarzania danych,</a:t>
            </a:r>
          </a:p>
          <a:p>
            <a:r>
              <a:rPr lang="pl-PL" dirty="0"/>
              <a:t>Rejestru nie trzeba prowadzić, gdy zatrudnia się mniej niż 250 pracowników.</a:t>
            </a:r>
          </a:p>
        </p:txBody>
      </p:sp>
    </p:spTree>
    <p:extLst>
      <p:ext uri="{BB962C8B-B14F-4D97-AF65-F5344CB8AC3E}">
        <p14:creationId xmlns:p14="http://schemas.microsoft.com/office/powerpoint/2010/main" val="66834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Polityki bezpieczeństwa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Rozporządzenie nie wprowadza formalnego obowiązku prowadzenia dokumentacji przetwarzania danych osobowych przez wszystkich administratorów danych. </a:t>
            </a:r>
          </a:p>
          <a:p>
            <a:r>
              <a:rPr lang="pl-PL" dirty="0"/>
              <a:t>Jednak zgodnie z nim, aby wykazać, że jego regulacje są przestrzegane, administrator danych może spisać polityki i wdrożyć odpowiednie środki, by zapewnić skuteczną ochronę danych osobowych.</a:t>
            </a:r>
          </a:p>
        </p:txBody>
      </p:sp>
    </p:spTree>
    <p:extLst>
      <p:ext uri="{BB962C8B-B14F-4D97-AF65-F5344CB8AC3E}">
        <p14:creationId xmlns:p14="http://schemas.microsoft.com/office/powerpoint/2010/main" val="3154296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razie kontroli taką politykę można przedstawić organowi nadzorczemu.</a:t>
            </a:r>
          </a:p>
          <a:p>
            <a:r>
              <a:rPr lang="pl-PL" dirty="0"/>
              <a:t>Polityki bezpieczeństwa zastąpi analiza ryzyka.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8397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E1E95C-0D04-4515-ABF1-D6A91A96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Zabezpieczenie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5CA463-0BE5-45B5-9D05-521ADB5EC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Zgodnie art. 24 RODO, przystępując do wdrożenia </a:t>
            </a:r>
            <a:r>
              <a:rPr lang="pl-PL" b="1" dirty="0"/>
              <a:t>„odpowiednich środków technicznych i organizacyjnych”</a:t>
            </a:r>
            <a:r>
              <a:rPr lang="pl-PL" dirty="0"/>
              <a:t> (zapewniających zgodność przetwarzania danych z prawem), administrator powinien uwzględnić:</a:t>
            </a:r>
          </a:p>
          <a:p>
            <a:r>
              <a:rPr lang="pl-PL" dirty="0"/>
              <a:t> charakter, zakres, kontekst i cele przetwarzania, </a:t>
            </a:r>
          </a:p>
          <a:p>
            <a:r>
              <a:rPr lang="pl-PL" dirty="0"/>
              <a:t>stan wiedzy technicznej i koszt wdrażania oraz </a:t>
            </a:r>
          </a:p>
          <a:p>
            <a:r>
              <a:rPr lang="pl-PL" dirty="0"/>
              <a:t>ryzyko naruszenia praw lub wolności osób fizycznych o różnym prawdopodobieństwie i wadze zagrożenia.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0737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Analiza ryzyka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Co warto wziąć pod uwagę:</a:t>
            </a:r>
          </a:p>
          <a:p>
            <a:r>
              <a:rPr lang="pl-PL" dirty="0"/>
              <a:t>w ilu lokalizacjach organizacja ma swoją siedzibę?</a:t>
            </a:r>
          </a:p>
          <a:p>
            <a:r>
              <a:rPr lang="pl-PL" dirty="0"/>
              <a:t>czy w każdej lokalizacji organizacja prowadzi działalność związaną z przetwarzaniem danych osobowych?</a:t>
            </a:r>
          </a:p>
          <a:p>
            <a:r>
              <a:rPr lang="pl-PL" dirty="0"/>
              <a:t>ile osób ma dostęp do danych osobowych?</a:t>
            </a:r>
          </a:p>
          <a:p>
            <a:r>
              <a:rPr lang="pl-PL" dirty="0"/>
              <a:t>czy osoby mające dostęp do danych to tylko pracownicy, czy też </a:t>
            </a:r>
            <a:r>
              <a:rPr lang="pl-PL" dirty="0" err="1"/>
              <a:t>wolonatiusze</a:t>
            </a:r>
            <a:r>
              <a:rPr lang="pl-PL" dirty="0"/>
              <a:t> lub osoby z zewnątrz?</a:t>
            </a:r>
          </a:p>
          <a:p>
            <a:r>
              <a:rPr lang="pl-PL" dirty="0"/>
              <a:t>dane ilu osób są przetwarzane?</a:t>
            </a:r>
          </a:p>
          <a:p>
            <a:r>
              <a:rPr lang="pl-PL" dirty="0"/>
              <a:t>czy są to dane o charakterze wrażliwym – jeżeli tak, to jakim?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514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621961-7C5B-423B-8A9E-EC6B53201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C5F03B-AE02-4597-AA4C-9FDC9DC4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Czy jako organizacja jesteśmy w stanie wskazać i obronić podstawę prawną dla każdego rodzaju danych i każdego celu, w jakim dane są przetwarzane?</a:t>
            </a:r>
          </a:p>
          <a:p>
            <a:r>
              <a:rPr lang="pl-PL" dirty="0"/>
              <a:t> Czy te podstawy prawne zostały zebrane w jednym miejscu (choćby wewnętrznym dokumencie)? </a:t>
            </a:r>
          </a:p>
          <a:p>
            <a:r>
              <a:rPr lang="pl-PL" dirty="0"/>
              <a:t>Kto i jak często weryfikuje, czy w organizacji nie pojawiają się dane przetwarzane bez podstawy prawnej (np. folder z niestandardową korespondencją, pozostałości po zamkniętej już rekrutacji)? </a:t>
            </a:r>
          </a:p>
          <a:p>
            <a:r>
              <a:rPr lang="pl-PL" dirty="0"/>
              <a:t>Jeśli jedną z podstaw przetwarzania danych jest zgoda, w jaki sposób jest ona zbierana, jak jest dokumentowana i kto kontroluje, czy nie została odwołana? </a:t>
            </a:r>
          </a:p>
          <a:p>
            <a:r>
              <a:rPr lang="pl-PL" dirty="0"/>
              <a:t>Jaka procedura jest uruchamiana w przypadku odwołania zgody? </a:t>
            </a:r>
          </a:p>
        </p:txBody>
      </p:sp>
    </p:spTree>
    <p:extLst>
      <p:ext uri="{BB962C8B-B14F-4D97-AF65-F5344CB8AC3E}">
        <p14:creationId xmlns:p14="http://schemas.microsoft.com/office/powerpoint/2010/main" val="198150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Rozporządzenie Parlamentu Europejskiego i Rady (UE) 2016/679 z dnia 27 kwietnia 2016 r. w sprawie ochrony osób fizycznych w związku z przetwarzaniem danych osobowych i w sprawie swobodnego przepływu takich danych oraz uchylenia dyrektywy 95/46/WE (ogólne rozporządzenie o ochronie danych)</a:t>
            </a:r>
            <a:endParaRPr lang="pl-PL" dirty="0"/>
          </a:p>
          <a:p>
            <a:r>
              <a:rPr lang="pl-PL" dirty="0"/>
              <a:t>Wyższość prawa UE nad polskim, co powoduje konieczność stosowania Rozporządzenia RODO.</a:t>
            </a:r>
          </a:p>
          <a:p>
            <a:r>
              <a:rPr lang="pl-PL" dirty="0"/>
              <a:t>Nowa ustawa o ochronie danych osobowych.</a:t>
            </a:r>
          </a:p>
          <a:p>
            <a:r>
              <a:rPr lang="pl-PL" dirty="0"/>
              <a:t>Zmiany od 25 maja 2018.</a:t>
            </a:r>
          </a:p>
        </p:txBody>
      </p:sp>
    </p:spTree>
    <p:extLst>
      <p:ext uri="{BB962C8B-B14F-4D97-AF65-F5344CB8AC3E}">
        <p14:creationId xmlns:p14="http://schemas.microsoft.com/office/powerpoint/2010/main" val="1236880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B8705E-2341-4B3E-935D-03CAAF65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CC91D2-E9B3-4EF4-8974-ECD60BDD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Czy jako organizacja potraficie wskazać cel każdego procesu w organizacji, który angażuje dane osobowe? </a:t>
            </a:r>
          </a:p>
          <a:p>
            <a:r>
              <a:rPr lang="pl-PL" dirty="0"/>
              <a:t>Kto i w jaki sposób weryfikuje, czy dane w organizacji nie są przetwarzane dłużej, niż to niezbędne do realizacji założonego celu?</a:t>
            </a:r>
          </a:p>
          <a:p>
            <a:r>
              <a:rPr lang="pl-PL" dirty="0"/>
              <a:t> Czy terminy usuwania danych w systemach informatycznych są z góry ustalane? </a:t>
            </a:r>
          </a:p>
          <a:p>
            <a:r>
              <a:rPr lang="pl-PL" dirty="0"/>
              <a:t>Jeśli tak, od czego zależy długość tych terminów? Jeśli nie, jak często przydatność danych jest weryfikowana? </a:t>
            </a:r>
          </a:p>
          <a:p>
            <a:r>
              <a:rPr lang="pl-PL" dirty="0"/>
              <a:t>Czy oprogramowanie, z którego korzysta organizacja, pozwala na usunięcie danych wtedy, kiedy przypada wyznaczony termin lub dane okazują się nieprzydatne? </a:t>
            </a:r>
          </a:p>
        </p:txBody>
      </p:sp>
    </p:spTree>
    <p:extLst>
      <p:ext uri="{BB962C8B-B14F-4D97-AF65-F5344CB8AC3E}">
        <p14:creationId xmlns:p14="http://schemas.microsoft.com/office/powerpoint/2010/main" val="857262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BB7D76-DE03-4C37-8571-7920A49A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134ED2-F43D-4BDC-8FCB-8D72D8CC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 jaki sposób systemy informatyczne działające w organizacji zostały zabezpieczone przed nieuprawnionym dostępem (hasła, </a:t>
            </a:r>
            <a:r>
              <a:rPr lang="pl-PL" dirty="0" err="1"/>
              <a:t>tokeny</a:t>
            </a:r>
            <a:r>
              <a:rPr lang="pl-PL" dirty="0"/>
              <a:t> etc.)?</a:t>
            </a:r>
          </a:p>
          <a:p>
            <a:r>
              <a:rPr lang="pl-PL" dirty="0"/>
              <a:t> Czy każdy nowo wprowadzany system przechodzi jakiś rodzaj sprawdzenia pod kątem bezpieczeństwa (testy wewnętrzne, konsultacje z zewnętrznymi ekspertami)? </a:t>
            </a:r>
          </a:p>
          <a:p>
            <a:r>
              <a:rPr lang="pl-PL" dirty="0"/>
              <a:t>Czy kiedykolwiek doszło w organizacji do utraty danych (wycieku, zgubienia, nieautoryzowanego dostępu)? Jeśli tak, jakie wyciągnęliście z tego wnioski? </a:t>
            </a:r>
          </a:p>
          <a:p>
            <a:r>
              <a:rPr lang="pl-PL"/>
              <a:t>Czy </a:t>
            </a:r>
            <a:r>
              <a:rPr lang="pl-PL" dirty="0"/>
              <a:t>wiedzielibyście, gdyby doszło do takiego wycieku</a:t>
            </a:r>
            <a:r>
              <a:rPr lang="pl-PL"/>
              <a:t>? </a:t>
            </a:r>
          </a:p>
          <a:p>
            <a:r>
              <a:rPr lang="pl-PL"/>
              <a:t>Jakie </a:t>
            </a:r>
            <a:r>
              <a:rPr lang="pl-PL" dirty="0"/>
              <a:t>szkolenia i instrukcje otrzymują osoby pracujące z danymi w organizacji? Czy są przygotowane na typowe zagrożenia? Jak często ich wiedza i umiejętności w tym zakresie są weryfikowane? </a:t>
            </a:r>
          </a:p>
        </p:txBody>
      </p:sp>
    </p:spTree>
    <p:extLst>
      <p:ext uri="{BB962C8B-B14F-4D97-AF65-F5344CB8AC3E}">
        <p14:creationId xmlns:p14="http://schemas.microsoft.com/office/powerpoint/2010/main" val="2338640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Kary za niestosowanie się do przepisów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r>
              <a:rPr lang="pl-PL" dirty="0"/>
              <a:t>ostrzeżenia (o możliwości naruszenia przepisów); </a:t>
            </a:r>
          </a:p>
          <a:p>
            <a:r>
              <a:rPr lang="pl-PL" dirty="0"/>
              <a:t>udzielanie upomnień (w przypadku naruszenia przepisów); </a:t>
            </a:r>
          </a:p>
          <a:p>
            <a:r>
              <a:rPr lang="pl-PL" dirty="0"/>
              <a:t> nakazanie spełnienia żądania osoby, której dane dotyczą; </a:t>
            </a:r>
          </a:p>
          <a:p>
            <a:r>
              <a:rPr lang="pl-PL" dirty="0"/>
              <a:t>nakazanie dostosowania operacji przetwarzania do przepisów RODO;</a:t>
            </a:r>
          </a:p>
          <a:p>
            <a:r>
              <a:rPr lang="pl-PL" dirty="0"/>
              <a:t>wprowadzenie czasowego lub całkowitego ograniczenia przetwarzania danych (w tym transferów międzynarodowych). </a:t>
            </a:r>
          </a:p>
          <a:p>
            <a:r>
              <a:rPr lang="pl-PL" dirty="0"/>
              <a:t>Możliwe kary finansowe do 20 000 000 Euro</a:t>
            </a:r>
          </a:p>
          <a:p>
            <a:r>
              <a:rPr lang="pl-PL" dirty="0"/>
              <a:t>Możliwe kontrole ze strony organu nadzorującego – Urząd Ochrony Danych Osobowych (zastąpił GIODO),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646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Główne zmiany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Inspektor ochrony danych zamiast ABI,</a:t>
            </a:r>
          </a:p>
          <a:p>
            <a:r>
              <a:rPr lang="pl-PL" dirty="0"/>
              <a:t>Brak zgłaszania zbiorów danych,</a:t>
            </a:r>
          </a:p>
          <a:p>
            <a:r>
              <a:rPr lang="pl-PL" dirty="0"/>
              <a:t>W przypadku powołania inspektora ochrony danych osobowych prowadzenie rejestru czynności przetwarzania danych osobowych, za które odpowiada administrator danych.</a:t>
            </a:r>
          </a:p>
          <a:p>
            <a:r>
              <a:rPr lang="pl-PL" dirty="0"/>
              <a:t>Zbieranie zgód na przetwarzanie danych.</a:t>
            </a:r>
          </a:p>
          <a:p>
            <a:r>
              <a:rPr lang="pl-PL" dirty="0"/>
              <a:t>Zmiany dot. polityki bezpieczeństwa.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751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Zgoda na przetwarzanie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 RODO wskazuje na konieczność uprzedniego poinformowania osoby fizycznej o</a:t>
            </a:r>
            <a:r>
              <a:rPr lang="pl-PL" b="1" dirty="0"/>
              <a:t> możliwości wycofania zgody w dowolnym momencie</a:t>
            </a:r>
            <a:r>
              <a:rPr lang="pl-PL" dirty="0"/>
              <a:t>.</a:t>
            </a:r>
          </a:p>
          <a:p>
            <a:r>
              <a:rPr lang="pl-PL" dirty="0"/>
              <a:t>Zgody te są ważne jeśli zawierają powyższą klauzulę.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53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Zgoda na przetwarzanie danych według RODO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Może mieć formę pisemną (w tym elektroniczną) lub ustną,</a:t>
            </a:r>
          </a:p>
          <a:p>
            <a:r>
              <a:rPr lang="pl-PL" dirty="0"/>
              <a:t>polegać na zaznaczeniu okienka wyboru podczas przeglądania strony internetowej lub na wyborze ustawień technicznych do korzystania z usług społeczeństwa informacyjnego,</a:t>
            </a:r>
          </a:p>
          <a:p>
            <a:r>
              <a:rPr lang="pl-PL" dirty="0"/>
              <a:t>polegać na innym oświadczeniu bądź zachowaniu, które w danym kontekście jasno wskazuje, że osoba, której dane dotyczą, zaakceptowała proponowane przetwarzanie jej danych osobowych.</a:t>
            </a:r>
          </a:p>
        </p:txBody>
      </p:sp>
    </p:spTree>
    <p:extLst>
      <p:ext uri="{BB962C8B-B14F-4D97-AF65-F5344CB8AC3E}">
        <p14:creationId xmlns:p14="http://schemas.microsoft.com/office/powerpoint/2010/main" val="56331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do bycia zapomnianym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Zgodnie z zapisami w artykule 17. RODO osoby, których dane są przetwarzane mają prawo do zgłoszenia administratorom żądania o ich natychmiastowe usunięcie. </a:t>
            </a:r>
          </a:p>
          <a:p>
            <a:r>
              <a:rPr lang="pl-PL" dirty="0"/>
              <a:t>Równocześnie administrator ma obowiązek natychmiast taką prośbę spełnić - o ile spełniony zostanie jeden z poniższych warunków:</a:t>
            </a:r>
          </a:p>
        </p:txBody>
      </p:sp>
    </p:spTree>
    <p:extLst>
      <p:ext uri="{BB962C8B-B14F-4D97-AF65-F5344CB8AC3E}">
        <p14:creationId xmlns:p14="http://schemas.microsoft.com/office/powerpoint/2010/main" val="349271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dane osobowe nie są już niezbędne do celów, w których zostały zebrane lub w inny sposób przetwarzane;</a:t>
            </a:r>
          </a:p>
          <a:p>
            <a:r>
              <a:rPr lang="pl-PL" dirty="0"/>
              <a:t>osoba, której dane dotyczą, cofnęła zgodę, na której opiera się przetwarzanie (...) i nie ma innej podstawy prawnej przetwarzania;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803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643ED4-32B1-4099-81DB-A127ECFE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Inne uprawnienia osób, których dane dotyczą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E88DCC-3A06-461D-9023-A0A1D6BA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 prawo do informacji o tym, jakie dane i w jakich celach są przetwarzane, a w przypadku zautomatyzowanego podejmowania decyzji (w tym profilowania) – także do informacji o zasadach ich podejmowania, znaczeniu i przewidywanych konsekwencjach takiego przetwarzania (zgodnie z art. 12, 13 i 14); </a:t>
            </a:r>
          </a:p>
          <a:p>
            <a:r>
              <a:rPr lang="pl-PL" dirty="0"/>
              <a:t>prawo do udostępniania i przeniesienia danych (zgodnie z art. 15 i 20); </a:t>
            </a:r>
          </a:p>
          <a:p>
            <a:r>
              <a:rPr lang="pl-PL" dirty="0"/>
              <a:t>prawo do poprawienia i usunięcia danych (zgodnie z art. 16 i 17); </a:t>
            </a:r>
          </a:p>
          <a:p>
            <a:r>
              <a:rPr lang="pl-PL" dirty="0"/>
              <a:t> prawo do wycofania zgody w każdym momencie, zgłoszenia sprzeciwu lub żądania ograniczenia przetwarzania danych (zgodnie z art. 7, 18 i 21);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091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Inspektor ochrony danych osobowych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 organizacja musi go powoływać?</a:t>
            </a:r>
          </a:p>
          <a:p>
            <a:r>
              <a:rPr lang="pl-PL" dirty="0"/>
              <a:t>Nie zawsze jest to wymagane Inspektora musi powoływać organizacja przetwarzająca dane wrażliwe (art. 9 ust. 1 RODO) oraz</a:t>
            </a:r>
          </a:p>
          <a:p>
            <a:r>
              <a:rPr lang="pl-PL" dirty="0"/>
              <a:t>Organizacja, która przetwarza dane dot. wyroków (art.10).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1528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691</Words>
  <Application>Microsoft Office PowerPoint</Application>
  <PresentationFormat>Panoramiczny</PresentationFormat>
  <Paragraphs>89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Motyw pakietu Office</vt:lpstr>
      <vt:lpstr> Dane osobowe po 25 maja 2018</vt:lpstr>
      <vt:lpstr>Prezentacja programu PowerPoint</vt:lpstr>
      <vt:lpstr>Główne zmiany</vt:lpstr>
      <vt:lpstr>Zgoda na przetwarzanie danych</vt:lpstr>
      <vt:lpstr>Zgoda na przetwarzanie danych według RODO</vt:lpstr>
      <vt:lpstr>Prawo do bycia zapomnianym</vt:lpstr>
      <vt:lpstr>Prezentacja programu PowerPoint</vt:lpstr>
      <vt:lpstr>Inne uprawnienia osób, których dane dotyczą</vt:lpstr>
      <vt:lpstr>Inspektor ochrony danych osobowych</vt:lpstr>
      <vt:lpstr>Inspektor obowiązkowy gdy: </vt:lpstr>
      <vt:lpstr>Inspektor</vt:lpstr>
      <vt:lpstr>Prezentacja programu PowerPoint</vt:lpstr>
      <vt:lpstr>Prezentacja programu PowerPoint</vt:lpstr>
      <vt:lpstr>Zadania Inspektora</vt:lpstr>
      <vt:lpstr>Polityki bezpieczeństwa</vt:lpstr>
      <vt:lpstr>Prezentacja programu PowerPoint</vt:lpstr>
      <vt:lpstr>Zabezpieczenie danych</vt:lpstr>
      <vt:lpstr>Analiza ryzyka</vt:lpstr>
      <vt:lpstr>Prezentacja programu PowerPoint</vt:lpstr>
      <vt:lpstr>Prezentacja programu PowerPoint</vt:lpstr>
      <vt:lpstr>Prezentacja programu PowerPoint</vt:lpstr>
      <vt:lpstr>Kary za niestosowanie się do przepisów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Gluzinski</dc:creator>
  <cp:lastModifiedBy>Drzał Bogumił</cp:lastModifiedBy>
  <cp:revision>9</cp:revision>
  <dcterms:created xsi:type="dcterms:W3CDTF">2018-05-14T06:40:48Z</dcterms:created>
  <dcterms:modified xsi:type="dcterms:W3CDTF">2018-09-04T12:40:19Z</dcterms:modified>
</cp:coreProperties>
</file>